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3" r:id="rId1"/>
  </p:sldMasterIdLst>
  <p:notesMasterIdLst>
    <p:notesMasterId r:id="rId27"/>
  </p:notesMasterIdLst>
  <p:handoutMasterIdLst>
    <p:handoutMasterId r:id="rId28"/>
  </p:handoutMasterIdLst>
  <p:sldIdLst>
    <p:sldId id="380" r:id="rId2"/>
    <p:sldId id="330" r:id="rId3"/>
    <p:sldId id="258" r:id="rId4"/>
    <p:sldId id="390" r:id="rId5"/>
    <p:sldId id="371" r:id="rId6"/>
    <p:sldId id="372" r:id="rId7"/>
    <p:sldId id="386" r:id="rId8"/>
    <p:sldId id="387" r:id="rId9"/>
    <p:sldId id="394" r:id="rId10"/>
    <p:sldId id="388" r:id="rId11"/>
    <p:sldId id="393" r:id="rId12"/>
    <p:sldId id="389" r:id="rId13"/>
    <p:sldId id="397" r:id="rId14"/>
    <p:sldId id="381" r:id="rId15"/>
    <p:sldId id="360" r:id="rId16"/>
    <p:sldId id="356" r:id="rId17"/>
    <p:sldId id="293" r:id="rId18"/>
    <p:sldId id="377" r:id="rId19"/>
    <p:sldId id="378" r:id="rId20"/>
    <p:sldId id="395" r:id="rId21"/>
    <p:sldId id="331" r:id="rId22"/>
    <p:sldId id="382" r:id="rId23"/>
    <p:sldId id="383" r:id="rId24"/>
    <p:sldId id="384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ierce" initials="R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B9"/>
    <a:srgbClr val="1C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870" autoAdjust="0"/>
  </p:normalViewPr>
  <p:slideViewPr>
    <p:cSldViewPr>
      <p:cViewPr>
        <p:scale>
          <a:sx n="96" d="100"/>
          <a:sy n="96" d="100"/>
        </p:scale>
        <p:origin x="5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00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21:44:28.007" idx="1">
    <p:pos x="5347" y="3216"/>
    <p:text>I like one app for everyone everywhere rather than "all"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1AFB-578E-1745-A71F-CB3940DC5E3D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AB6D-429B-F647-A428-D864902C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5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6923-EC78-44D7-BBDD-C3740B6ECC99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2C9F-4B11-4B7D-B87C-E81A11C8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6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4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2C9F-4B11-4B7D-B87C-E81A11C8A2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8528-D22D-4A35-9D2F-3D32BF5AE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8D67-6378-46EB-A660-6A2E7AE6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D2DE-8DDE-4140-B3EA-A7317746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492E-83EA-47C1-BA76-3B20B66BA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E6D-0584-4F9C-A734-9884D088C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31E2-E05E-46A6-A6A5-D10E4B261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6CC8-D7B1-406E-A1F4-CCFC501FD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4B9C-0254-447C-A575-61FC02CDF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041B-E2FA-4051-A59C-98A05B0C7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B7F3-A160-4465-AC23-6B54202DC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21824795/Zonal-Retail-US-Patent-9398404" TargetMode="External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21824795/Zonal-Retail-US-Patent-9398404" TargetMode="External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21824795/Zonal-Retail-US-Patent-9398404" TargetMode="External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21824795/Zonal-Retail-US-Patent-9398404" TargetMode="External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"/>
            <a:ext cx="7650480" cy="1219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5105400"/>
            <a:ext cx="7650480" cy="1219200"/>
          </a:xfrm>
          <a:effectLst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Zones anywhere for any purpose for everyone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"/>
            <a:ext cx="5943600" cy="4754880"/>
          </a:xfrm>
        </p:spPr>
      </p:pic>
    </p:spTree>
    <p:extLst>
      <p:ext uri="{BB962C8B-B14F-4D97-AF65-F5344CB8AC3E}">
        <p14:creationId xmlns:p14="http://schemas.microsoft.com/office/powerpoint/2010/main" val="11690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User Gets Zone Coordinates From Marker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40" y="990599"/>
            <a:ext cx="6045760" cy="5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User Gets Zone Coordinates From Cloud 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60" y="1066800"/>
            <a:ext cx="63539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User Enters Zone and Interacts 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89" y="914400"/>
            <a:ext cx="6014211" cy="47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Garamond" charset="0"/>
                <a:ea typeface="Garamond" charset="0"/>
                <a:cs typeface="Garamond" charset="0"/>
              </a:rPr>
              <a:t>Same Zone, Many Uses </a:t>
            </a:r>
            <a:endParaRPr lang="en-US" sz="48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sz="14400" b="1" dirty="0" smtClean="0">
                <a:latin typeface="Garamond" charset="0"/>
                <a:ea typeface="Garamond" charset="0"/>
                <a:cs typeface="Garamond" charset="0"/>
              </a:rPr>
              <a:t>Zone can have multiple uses</a:t>
            </a:r>
          </a:p>
          <a:p>
            <a:pPr marL="0" indent="0">
              <a:buNone/>
            </a:pPr>
            <a:endParaRPr lang="en-US" sz="112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Local social </a:t>
            </a: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Promotions</a:t>
            </a: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Bulletin board</a:t>
            </a: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Store information </a:t>
            </a: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Supervisory</a:t>
            </a:r>
          </a:p>
          <a:p>
            <a:pPr marL="914400" lvl="1" indent="-514350">
              <a:buFont typeface="Wingdings" charset="2"/>
              <a:buChar char="q"/>
            </a:pPr>
            <a:r>
              <a:rPr lang="en-US" sz="11200" b="1" dirty="0" smtClean="0">
                <a:latin typeface="Garamond" charset="0"/>
                <a:ea typeface="Garamond" charset="0"/>
                <a:cs typeface="Garamond" charset="0"/>
              </a:rPr>
              <a:t>Machine control</a:t>
            </a:r>
          </a:p>
          <a:p>
            <a:pPr marL="400050" lvl="1" indent="0">
              <a:buNone/>
            </a:pPr>
            <a:endParaRPr lang="en-US" sz="112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sz="14400" b="1" dirty="0" smtClean="0">
                <a:latin typeface="Garamond" charset="0"/>
                <a:ea typeface="Garamond" charset="0"/>
                <a:cs typeface="Garamond" charset="0"/>
              </a:rPr>
              <a:t>Zone i</a:t>
            </a:r>
            <a:r>
              <a:rPr lang="en-US" sz="14400" b="1" dirty="0" smtClean="0">
                <a:latin typeface="Garamond" charset="0"/>
                <a:ea typeface="Garamond" charset="0"/>
                <a:cs typeface="Garamond" charset="0"/>
              </a:rPr>
              <a:t>ndex </a:t>
            </a:r>
            <a:r>
              <a:rPr lang="en-US" sz="14400" b="1" dirty="0" smtClean="0">
                <a:latin typeface="Garamond" charset="0"/>
                <a:ea typeface="Garamond" charset="0"/>
                <a:cs typeface="Garamond" charset="0"/>
              </a:rPr>
              <a:t>lists uses</a:t>
            </a:r>
          </a:p>
          <a:p>
            <a:pPr marL="400050" lvl="1" indent="0">
              <a:buNone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36" y="2680319"/>
            <a:ext cx="2293964" cy="24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609600" y="2105682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More cost-effective than proximity </a:t>
            </a:r>
            <a:r>
              <a:rPr lang="en-US" sz="3200" b="1" dirty="0" smtClean="0">
                <a:latin typeface="Garamond"/>
                <a:cs typeface="Garamond"/>
              </a:rPr>
              <a:t>systems</a:t>
            </a:r>
            <a:endParaRPr lang="en-US" sz="3200" b="1" dirty="0">
              <a:latin typeface="Garamond"/>
              <a:cs typeface="Garamond"/>
            </a:endParaRP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3200" b="1" dirty="0" smtClean="0">
                <a:latin typeface="Garamond"/>
                <a:cs typeface="Garamond"/>
              </a:rPr>
              <a:t>Where an activity </a:t>
            </a:r>
            <a:r>
              <a:rPr lang="en-US" sz="3200" b="1" i="1" dirty="0" smtClean="0">
                <a:latin typeface="Garamond"/>
                <a:cs typeface="Garamond"/>
              </a:rPr>
              <a:t>must </a:t>
            </a:r>
            <a:r>
              <a:rPr lang="en-US" sz="3200" b="1" dirty="0" smtClean="0">
                <a:latin typeface="Garamond"/>
                <a:cs typeface="Garamond"/>
              </a:rPr>
              <a:t>be geo-enclosed</a:t>
            </a:r>
          </a:p>
          <a:p>
            <a:r>
              <a:rPr lang="en-US" sz="2800" b="1" dirty="0">
                <a:latin typeface="Garamond"/>
                <a:cs typeface="Garamond"/>
              </a:rPr>
              <a:t>	</a:t>
            </a:r>
            <a:r>
              <a:rPr lang="en-US" sz="2800" b="1" dirty="0" smtClean="0">
                <a:latin typeface="Garamond"/>
                <a:cs typeface="Garamond"/>
              </a:rPr>
              <a:t>Mobile gaming</a:t>
            </a:r>
            <a:endParaRPr lang="en-US" sz="2800" b="1" dirty="0">
              <a:latin typeface="Garamond"/>
              <a:cs typeface="Garamond"/>
            </a:endParaRP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3200" b="1" dirty="0" smtClean="0">
                <a:latin typeface="Garamond"/>
                <a:cs typeface="Garamond"/>
              </a:rPr>
              <a:t>Where an activity </a:t>
            </a:r>
            <a:r>
              <a:rPr lang="en-US" sz="3200" b="1" i="1" dirty="0" smtClean="0">
                <a:latin typeface="Garamond"/>
                <a:cs typeface="Garamond"/>
              </a:rPr>
              <a:t>should</a:t>
            </a:r>
            <a:r>
              <a:rPr lang="en-US" sz="3200" b="1" dirty="0" smtClean="0">
                <a:latin typeface="Garamond"/>
                <a:cs typeface="Garamond"/>
              </a:rPr>
              <a:t> be geo-enclosed</a:t>
            </a:r>
          </a:p>
          <a:p>
            <a:r>
              <a:rPr lang="en-US" sz="2800" b="1" dirty="0">
                <a:latin typeface="Garamond"/>
                <a:cs typeface="Garamond"/>
              </a:rPr>
              <a:t>	</a:t>
            </a:r>
            <a:r>
              <a:rPr lang="en-US" sz="2800" b="1" dirty="0" smtClean="0">
                <a:latin typeface="Garamond"/>
                <a:cs typeface="Garamond"/>
              </a:rPr>
              <a:t>Hyper-local social </a:t>
            </a:r>
          </a:p>
          <a:p>
            <a:r>
              <a:rPr lang="en-US" sz="2800" b="1" dirty="0">
                <a:latin typeface="Garamond"/>
                <a:cs typeface="Garamond"/>
              </a:rPr>
              <a:t>	</a:t>
            </a:r>
            <a:endParaRPr lang="en-US" sz="2800" b="1" dirty="0" smtClean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7065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ramond" charset="0"/>
                <a:ea typeface="Garamond" charset="0"/>
                <a:cs typeface="Garamond" charset="0"/>
              </a:rPr>
              <a:t>Reasons for Zones</a:t>
            </a:r>
            <a:endParaRPr lang="en-US" sz="40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609600" y="176713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Most Zones require no infrastructure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Zones can be set up anywhere in minutes  </a:t>
            </a: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One app for any zone – by location, use, etc. 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User controls the Zonal experience </a:t>
            </a: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2800" b="1" dirty="0">
                <a:latin typeface="Garamond"/>
                <a:cs typeface="Garamond"/>
              </a:rPr>
              <a:t>Zones can replace or augment </a:t>
            </a:r>
            <a:r>
              <a:rPr lang="en-US" sz="2800" b="1" dirty="0" smtClean="0">
                <a:latin typeface="Garamond"/>
                <a:cs typeface="Garamond"/>
              </a:rPr>
              <a:t>beacons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7065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ramond" charset="0"/>
                <a:ea typeface="Garamond" charset="0"/>
                <a:cs typeface="Garamond" charset="0"/>
              </a:rPr>
              <a:t>Zones vs Competition  </a:t>
            </a:r>
            <a:endParaRPr lang="en-US" sz="40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1427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47800"/>
            <a:ext cx="4572000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fontAlgn="auto">
              <a:spcAft>
                <a:spcPts val="0"/>
              </a:spcAft>
              <a:buNone/>
              <a:defRPr/>
            </a:pPr>
            <a:endParaRPr lang="en-US" sz="32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46037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Don’t match </a:t>
            </a:r>
            <a:r>
              <a:rPr lang="en-US" sz="3200" b="1" dirty="0" smtClean="0">
                <a:solidFill>
                  <a:srgbClr val="00B0F0"/>
                </a:solidFill>
                <a:latin typeface="Garamond" charset="0"/>
                <a:ea typeface="Garamond" charset="0"/>
                <a:cs typeface="Garamond" charset="0"/>
              </a:rPr>
              <a:t>boundary</a:t>
            </a:r>
          </a:p>
          <a:p>
            <a:pPr marL="46037" indent="0" fontAlgn="auto">
              <a:spcAft>
                <a:spcPts val="0"/>
              </a:spcAft>
              <a:buNone/>
              <a:defRPr/>
            </a:pPr>
            <a:endParaRPr lang="en-US" sz="3200" b="1" dirty="0" smtClean="0">
              <a:solidFill>
                <a:srgbClr val="00B0F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6037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Signal spills </a:t>
            </a:r>
            <a:r>
              <a:rPr lang="en-US" sz="3200" b="1" dirty="0" smtClean="0">
                <a:solidFill>
                  <a:srgbClr val="FBBBB9"/>
                </a:solidFill>
                <a:latin typeface="Garamond" charset="0"/>
                <a:ea typeface="Garamond" charset="0"/>
                <a:cs typeface="Garamond" charset="0"/>
              </a:rPr>
              <a:t>out of area</a:t>
            </a:r>
          </a:p>
          <a:p>
            <a:pPr marL="46037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FBBBB9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46037" indent="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No coverage in corners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04801"/>
            <a:ext cx="772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Where Proximity Fails 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3962400"/>
          </a:xfrm>
          <a:prstGeom prst="rect">
            <a:avLst/>
          </a:prstGeom>
          <a:effectLst/>
        </p:spPr>
        <p:txBody>
          <a:bodyPr>
            <a:normAutofit fontScale="92500" lnSpcReduction="10000"/>
          </a:bodyPr>
          <a:lstStyle/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Recruits smart device’s GPS</a:t>
            </a: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 </a:t>
            </a: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Owner creates 2D</a:t>
            </a:r>
            <a:r>
              <a:rPr lang="en-US" sz="3600" b="1" dirty="0">
                <a:latin typeface="Garamond"/>
                <a:cs typeface="Garamond"/>
              </a:rPr>
              <a:t>/ 3D/ </a:t>
            </a:r>
            <a:r>
              <a:rPr lang="en-US" sz="3600" b="1" dirty="0" smtClean="0">
                <a:latin typeface="Garamond"/>
                <a:cs typeface="Garamond"/>
              </a:rPr>
              <a:t>or 4D zones</a:t>
            </a: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3600" b="1" dirty="0">
                <a:latin typeface="Garamond"/>
                <a:cs typeface="Garamond"/>
              </a:rPr>
              <a:t>O</a:t>
            </a:r>
            <a:r>
              <a:rPr lang="en-US" sz="3600" b="1" dirty="0" smtClean="0">
                <a:latin typeface="Garamond"/>
                <a:cs typeface="Garamond"/>
              </a:rPr>
              <a:t>ne app for any use for everyone </a:t>
            </a:r>
            <a:endParaRPr lang="en-US" sz="3600" b="1" dirty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endParaRPr lang="en-US" sz="3600" b="1" dirty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Patented solutions</a:t>
            </a:r>
            <a:endParaRPr lang="en-US" sz="3600" b="1" dirty="0" smtClean="0"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6C79D4-0676-E741-B200-4D128ACBE7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1" cap="none" dirty="0" smtClean="0">
                <a:solidFill>
                  <a:srgbClr val="000000"/>
                </a:solidFill>
                <a:latin typeface="Garamond"/>
                <a:cs typeface="Garamond"/>
              </a:rPr>
              <a:t>Zonal Phone App </a:t>
            </a:r>
            <a:endParaRPr lang="en-US" sz="4800" b="1" cap="none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Screen Shot 2016-09-30 at 10.06.1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8779"/>
            <a:ext cx="1676400" cy="16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13">
        <p:fade/>
      </p:transition>
    </mc:Choice>
    <mc:Fallback xmlns="">
      <p:transition spd="med" advTm="38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3962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46037" indent="0">
              <a:buNone/>
              <a:defRPr/>
            </a:pPr>
            <a:r>
              <a:rPr lang="en-US" sz="2800" b="1" dirty="0" smtClean="0">
                <a:latin typeface="Garamond"/>
                <a:cs typeface="Garamond"/>
              </a:rPr>
              <a:t>Any size or shape </a:t>
            </a:r>
          </a:p>
          <a:p>
            <a:pPr marL="46037" indent="0">
              <a:buNone/>
              <a:defRPr/>
            </a:pPr>
            <a:endParaRPr lang="en-US" sz="28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2800" b="1" dirty="0" smtClean="0">
                <a:latin typeface="Garamond"/>
                <a:cs typeface="Garamond"/>
              </a:rPr>
              <a:t>From the state line to a shelf on an aisle</a:t>
            </a:r>
          </a:p>
          <a:p>
            <a:pPr marL="46037" indent="0">
              <a:buNone/>
              <a:defRPr/>
            </a:pPr>
            <a:endParaRPr lang="en-US" sz="28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2800" b="1" dirty="0" smtClean="0">
                <a:latin typeface="Garamond"/>
                <a:cs typeface="Garamond"/>
              </a:rPr>
              <a:t>Works indoors with no GPS reception</a:t>
            </a:r>
          </a:p>
          <a:p>
            <a:pPr marL="46037" indent="0">
              <a:buNone/>
              <a:defRPr/>
            </a:pPr>
            <a:r>
              <a:rPr lang="en-US" sz="2800" b="1" dirty="0" smtClean="0">
                <a:latin typeface="Garamond"/>
                <a:cs typeface="Garamond"/>
              </a:rPr>
              <a:t> </a:t>
            </a:r>
          </a:p>
          <a:p>
            <a:pPr marL="46037" indent="0">
              <a:buNone/>
              <a:defRPr/>
            </a:pPr>
            <a:r>
              <a:rPr lang="en-US" sz="2800" b="1" dirty="0" smtClean="0">
                <a:latin typeface="Garamond"/>
                <a:cs typeface="Garamond"/>
              </a:rPr>
              <a:t>10cm accuracy in development </a:t>
            </a: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6C79D4-0676-E741-B200-4D128ACBE7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1" cap="none" dirty="0" smtClean="0">
                <a:solidFill>
                  <a:srgbClr val="000000"/>
                </a:solidFill>
                <a:latin typeface="Garamond"/>
                <a:cs typeface="Garamond"/>
              </a:rPr>
              <a:t>What’s in Your Zone ? </a:t>
            </a:r>
            <a:endParaRPr lang="en-US" sz="4800" b="1" cap="none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13">
        <p:fade/>
      </p:transition>
    </mc:Choice>
    <mc:Fallback xmlns="">
      <p:transition spd="med" advTm="38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39624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Chat limited to users in zone</a:t>
            </a: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Log in with your social and find friends</a:t>
            </a: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 </a:t>
            </a:r>
          </a:p>
          <a:p>
            <a:pPr marL="46037" indent="0">
              <a:buNone/>
              <a:defRPr/>
            </a:pPr>
            <a:r>
              <a:rPr lang="en-US" sz="3600" b="1" dirty="0" smtClean="0">
                <a:latin typeface="Garamond"/>
                <a:cs typeface="Garamond"/>
              </a:rPr>
              <a:t>Talk to Zone owner</a:t>
            </a: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6C79D4-0676-E741-B200-4D128ACBE7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1" cap="none" dirty="0" smtClean="0">
                <a:solidFill>
                  <a:srgbClr val="000000"/>
                </a:solidFill>
                <a:latin typeface="Garamond"/>
                <a:cs typeface="Garamond"/>
              </a:rPr>
              <a:t>Who’s in Your Zone ? </a:t>
            </a:r>
            <a:endParaRPr lang="en-US" sz="4800" b="1" cap="none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13">
        <p:fade/>
      </p:transition>
    </mc:Choice>
    <mc:Fallback xmlns="">
      <p:transition spd="med" advTm="38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Garamond"/>
                <a:cs typeface="Garamond"/>
              </a:rPr>
              <a:t>Confidentiality 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Garamond"/>
                <a:cs typeface="Garamond"/>
              </a:rPr>
              <a:t>The </a:t>
            </a:r>
            <a:r>
              <a:rPr lang="en-US" b="1" dirty="0">
                <a:solidFill>
                  <a:schemeClr val="tx2"/>
                </a:solidFill>
                <a:latin typeface="Garamond"/>
                <a:cs typeface="Garamond"/>
              </a:rPr>
              <a:t>information contained in this presentation is proprietary and confidential to Zonal Systems Llc. and should not be disclosed to any third parties without the express permission of Zonal Systems Llc. </a:t>
            </a:r>
            <a:endParaRPr lang="en-US" b="1" dirty="0" smtClean="0">
              <a:solidFill>
                <a:schemeClr val="tx2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Garamond"/>
                <a:cs typeface="Garamond"/>
              </a:rPr>
              <a:t>Copyright 2016 </a:t>
            </a:r>
            <a:r>
              <a:rPr lang="en-US" b="1" dirty="0">
                <a:solidFill>
                  <a:schemeClr val="tx2"/>
                </a:solidFill>
                <a:latin typeface="Garamond"/>
                <a:cs typeface="Garamond"/>
              </a:rPr>
              <a:t>Zonal Systems Llc. </a:t>
            </a:r>
            <a:endParaRPr lang="en-US" b="1" dirty="0" smtClean="0">
              <a:solidFill>
                <a:schemeClr val="tx2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Garamond"/>
                <a:cs typeface="Garamond"/>
              </a:rPr>
              <a:t>All </a:t>
            </a:r>
            <a:r>
              <a:rPr lang="en-US" b="1" dirty="0">
                <a:solidFill>
                  <a:schemeClr val="tx2"/>
                </a:solidFill>
                <a:latin typeface="Garamond"/>
                <a:cs typeface="Garamond"/>
              </a:rPr>
              <a:t>Rights Reserved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3962400"/>
          </a:xfrm>
          <a:prstGeom prst="rect">
            <a:avLst/>
          </a:prstGeom>
          <a:effectLst/>
        </p:spPr>
        <p:txBody>
          <a:bodyPr>
            <a:normAutofit fontScale="85000" lnSpcReduction="20000"/>
          </a:bodyPr>
          <a:lstStyle/>
          <a:p>
            <a:pPr marL="46037" indent="0">
              <a:buNone/>
              <a:defRPr/>
            </a:pPr>
            <a:r>
              <a:rPr lang="en-US" sz="3800" b="1" dirty="0">
                <a:latin typeface="Garamond"/>
                <a:cs typeface="Garamond"/>
              </a:rPr>
              <a:t>P</a:t>
            </a:r>
            <a:r>
              <a:rPr lang="en-US" sz="3800" b="1" dirty="0" smtClean="0">
                <a:latin typeface="Garamond"/>
                <a:cs typeface="Garamond"/>
              </a:rPr>
              <a:t>atents or patents pending on</a:t>
            </a:r>
          </a:p>
          <a:p>
            <a:pPr marL="617537" indent="-571500">
              <a:defRPr/>
            </a:pPr>
            <a:r>
              <a:rPr lang="en-US" sz="3600" b="1" dirty="0" smtClean="0">
                <a:latin typeface="Garamond"/>
                <a:cs typeface="Garamond"/>
              </a:rPr>
              <a:t>Mobile </a:t>
            </a:r>
            <a:r>
              <a:rPr lang="en-US" sz="3600" b="1" dirty="0">
                <a:latin typeface="Garamond"/>
                <a:cs typeface="Garamond"/>
              </a:rPr>
              <a:t>gaming </a:t>
            </a:r>
            <a:r>
              <a:rPr lang="en-US" sz="3000" b="1" dirty="0">
                <a:latin typeface="Garamond"/>
                <a:cs typeface="Garamond"/>
              </a:rPr>
              <a:t>✔️</a:t>
            </a:r>
            <a:endParaRPr lang="en-US" sz="3000" b="1" dirty="0" smtClean="0">
              <a:latin typeface="Garamond"/>
              <a:cs typeface="Garamond"/>
            </a:endParaRPr>
          </a:p>
          <a:p>
            <a:pPr marL="617537" indent="-571500">
              <a:defRPr/>
            </a:pPr>
            <a:r>
              <a:rPr lang="en-US" sz="3600" b="1" dirty="0" smtClean="0">
                <a:latin typeface="Garamond"/>
                <a:cs typeface="Garamond"/>
              </a:rPr>
              <a:t>Retail </a:t>
            </a:r>
            <a:r>
              <a:rPr lang="en-US" sz="3000" b="1" dirty="0">
                <a:latin typeface="Garamond"/>
                <a:cs typeface="Garamond"/>
              </a:rPr>
              <a:t>✔️</a:t>
            </a:r>
            <a:endParaRPr lang="en-US" sz="3000" b="1" dirty="0" smtClean="0">
              <a:latin typeface="Garamond"/>
              <a:cs typeface="Garamond"/>
            </a:endParaRPr>
          </a:p>
          <a:p>
            <a:pPr marL="617537" indent="-571500">
              <a:defRPr/>
            </a:pPr>
            <a:r>
              <a:rPr lang="en-US" sz="3600" b="1" dirty="0">
                <a:latin typeface="Garamond"/>
                <a:cs typeface="Garamond"/>
              </a:rPr>
              <a:t>Remote supervision </a:t>
            </a:r>
            <a:r>
              <a:rPr lang="en-US" sz="3000" b="1" dirty="0" smtClean="0">
                <a:latin typeface="Garamond"/>
                <a:cs typeface="Garamond"/>
              </a:rPr>
              <a:t>✔️</a:t>
            </a:r>
          </a:p>
          <a:p>
            <a:pPr marL="617537" indent="-571500">
              <a:defRPr/>
            </a:pPr>
            <a:r>
              <a:rPr lang="en-US" sz="3500" b="1" dirty="0" smtClean="0">
                <a:latin typeface="Garamond"/>
                <a:cs typeface="Garamond"/>
              </a:rPr>
              <a:t>Interactive Zone map markers </a:t>
            </a:r>
            <a:r>
              <a:rPr lang="en-US" sz="2800" b="1" dirty="0" smtClean="0">
                <a:latin typeface="Garamond"/>
                <a:cs typeface="Garamond"/>
              </a:rPr>
              <a:t>pat pend</a:t>
            </a:r>
          </a:p>
          <a:p>
            <a:pPr marL="617537" indent="-571500">
              <a:defRPr/>
            </a:pPr>
            <a:r>
              <a:rPr lang="en-US" sz="3600" b="1" dirty="0" smtClean="0">
                <a:latin typeface="Garamond"/>
                <a:cs typeface="Garamond"/>
              </a:rPr>
              <a:t>Control of machines </a:t>
            </a:r>
            <a:r>
              <a:rPr lang="en-US" sz="2600" b="1" dirty="0" smtClean="0">
                <a:latin typeface="Garamond"/>
                <a:cs typeface="Garamond"/>
              </a:rPr>
              <a:t>pat pend</a:t>
            </a:r>
          </a:p>
          <a:p>
            <a:pPr marL="617537" indent="-571500">
              <a:defRPr/>
            </a:pPr>
            <a:r>
              <a:rPr lang="en-US" sz="3600" b="1" dirty="0" smtClean="0">
                <a:latin typeface="Garamond"/>
                <a:cs typeface="Garamond"/>
              </a:rPr>
              <a:t>Automated Zone creation </a:t>
            </a:r>
            <a:r>
              <a:rPr lang="en-US" sz="2600" b="1" dirty="0" smtClean="0">
                <a:latin typeface="Garamond"/>
                <a:cs typeface="Garamond"/>
              </a:rPr>
              <a:t>pat pend</a:t>
            </a:r>
          </a:p>
          <a:p>
            <a:pPr marL="617537" indent="-571500">
              <a:defRPr/>
            </a:pPr>
            <a:r>
              <a:rPr lang="en-US" sz="3600" b="1" dirty="0" smtClean="0">
                <a:latin typeface="Garamond"/>
                <a:cs typeface="Garamond"/>
              </a:rPr>
              <a:t>Moveable Zones – trains, buses </a:t>
            </a:r>
            <a:r>
              <a:rPr lang="en-US" sz="2600" b="1" dirty="0" smtClean="0">
                <a:latin typeface="Garamond"/>
                <a:cs typeface="Garamond"/>
              </a:rPr>
              <a:t>pat pend</a:t>
            </a: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endParaRPr lang="en-US" sz="3600" b="1" dirty="0" smtClean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6C79D4-0676-E741-B200-4D128ACBE7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effectLst/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1" cap="none" dirty="0" smtClean="0">
                <a:solidFill>
                  <a:srgbClr val="000000"/>
                </a:solidFill>
                <a:latin typeface="Garamond"/>
                <a:cs typeface="Garamond"/>
              </a:rPr>
              <a:t>What’s Zoned ? </a:t>
            </a:r>
            <a:endParaRPr lang="en-US" sz="4800" b="1" cap="none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13">
        <p:fade/>
      </p:transition>
    </mc:Choice>
    <mc:Fallback xmlns="">
      <p:transition spd="med" advTm="38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8" y="0"/>
            <a:ext cx="69667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aramond"/>
                <a:cs typeface="Garamond"/>
              </a:rPr>
              <a:t>Zonal Systems Supervision IP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U.S. Patent 9,319,834 B2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  <a:hlinkClick r:id="rId3"/>
              </a:rPr>
              <a:t>“System and Method for Providing Automatic Supervision of Employees Using Virtual Geographic Zones”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Robert Pierce II &amp; James L. Northrup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Assigned to Zonal Systems, </a:t>
            </a:r>
            <a:r>
              <a:rPr lang="en-US" b="1" dirty="0" err="1" smtClean="0">
                <a:latin typeface="Garamond"/>
                <a:cs typeface="Garamond"/>
              </a:rPr>
              <a:t>Llc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April 2016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73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8" y="0"/>
            <a:ext cx="69667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aramond"/>
                <a:cs typeface="Garamond"/>
              </a:rPr>
              <a:t>Zonal Systems Gaming IP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U.S. Patent 9,317,996 B2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  <a:hlinkClick r:id="rId3"/>
              </a:rPr>
              <a:t>“Method for Authenticating a Wager Using a System and Method for Interacting with Virtual Geographic Zones”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Robert Pierce II &amp; James L. Northrup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Assigned to Zonal Systems, </a:t>
            </a:r>
            <a:r>
              <a:rPr lang="en-US" b="1" dirty="0" err="1" smtClean="0">
                <a:latin typeface="Garamond"/>
                <a:cs typeface="Garamond"/>
              </a:rPr>
              <a:t>Llc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April 2016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8" y="0"/>
            <a:ext cx="69667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aramond"/>
                <a:cs typeface="Garamond"/>
              </a:rPr>
              <a:t>Zonal Systems Retail IP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U.S. Patent 9,398,404 B2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  <a:hlinkClick r:id="rId3"/>
              </a:rPr>
              <a:t>“System and Method for User Interaction with Virtual Geographic Zones”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Robert Pierce II &amp; James L. Northrup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Assigned to Zonal Systems, </a:t>
            </a:r>
            <a:r>
              <a:rPr lang="en-US" b="1" dirty="0" err="1" smtClean="0">
                <a:latin typeface="Garamond"/>
                <a:cs typeface="Garamond"/>
              </a:rPr>
              <a:t>Llc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July 2016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8" y="0"/>
            <a:ext cx="69667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aramond"/>
                <a:cs typeface="Garamond"/>
              </a:rPr>
              <a:t>Zonal Places App IP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U.S. Patent Application 15/277,915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  <a:hlinkClick r:id="rId3"/>
              </a:rPr>
              <a:t>“System and Method for Placing Virtual Geographic Zone Markers”</a:t>
            </a: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James L. </a:t>
            </a:r>
            <a:r>
              <a:rPr lang="en-US" b="1" dirty="0">
                <a:latin typeface="Garamond"/>
                <a:cs typeface="Garamond"/>
              </a:rPr>
              <a:t>Northrup &amp; Robert Pierce </a:t>
            </a:r>
            <a:r>
              <a:rPr lang="en-US" b="1" dirty="0" smtClean="0">
                <a:latin typeface="Garamond"/>
                <a:cs typeface="Garamond"/>
              </a:rPr>
              <a:t>II</a:t>
            </a: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3810000"/>
          </a:xfrm>
          <a:prstGeom prst="rect">
            <a:avLst/>
          </a:prstGeom>
          <a:effectLst/>
        </p:spPr>
        <p:txBody>
          <a:bodyPr>
            <a:normAutofit fontScale="55000" lnSpcReduction="20000"/>
          </a:bodyPr>
          <a:lstStyle/>
          <a:p>
            <a:pPr marL="46037" indent="0" algn="ctr">
              <a:buFont typeface="Georgia" charset="0"/>
              <a:buNone/>
              <a:defRPr/>
            </a:pPr>
            <a:endParaRPr lang="en-US" sz="2800" b="1" dirty="0">
              <a:latin typeface="Arial"/>
              <a:cs typeface="Arial"/>
            </a:endParaRPr>
          </a:p>
          <a:p>
            <a:pPr marL="46037" indent="0">
              <a:buNone/>
              <a:defRPr/>
            </a:pPr>
            <a:endParaRPr lang="en-US" sz="2800" b="1" dirty="0" smtClean="0">
              <a:latin typeface="Arial"/>
              <a:cs typeface="Arial"/>
            </a:endParaRPr>
          </a:p>
          <a:p>
            <a:pPr marL="46037" indent="0">
              <a:buNone/>
              <a:defRPr/>
            </a:pPr>
            <a:r>
              <a:rPr lang="en-US" sz="5100" b="1" dirty="0" smtClean="0">
                <a:latin typeface="Garamond"/>
                <a:cs typeface="Garamond"/>
              </a:rPr>
              <a:t>Robert Pierce</a:t>
            </a:r>
          </a:p>
          <a:p>
            <a:pPr marL="46037" indent="0">
              <a:buNone/>
              <a:defRPr/>
            </a:pPr>
            <a:r>
              <a:rPr lang="en-US" sz="5100" b="1" dirty="0" smtClean="0">
                <a:latin typeface="Garamond"/>
                <a:cs typeface="Garamond"/>
              </a:rPr>
              <a:t> </a:t>
            </a:r>
          </a:p>
          <a:p>
            <a:pPr marL="0" indent="-52070">
              <a:buNone/>
              <a:defRPr/>
            </a:pPr>
            <a:r>
              <a:rPr lang="en-US" sz="5500" b="1" dirty="0">
                <a:latin typeface="Garamond"/>
                <a:cs typeface="Garamond"/>
              </a:rPr>
              <a:t> </a:t>
            </a:r>
            <a:r>
              <a:rPr lang="en-US" sz="5500" b="1" dirty="0" smtClean="0">
                <a:latin typeface="Garamond"/>
                <a:cs typeface="Garamond"/>
              </a:rPr>
              <a:t> </a:t>
            </a:r>
            <a:r>
              <a:rPr lang="en-US" sz="5500" b="1" dirty="0" err="1" smtClean="0">
                <a:latin typeface="Garamond"/>
                <a:cs typeface="Garamond"/>
              </a:rPr>
              <a:t>pierce@zonalsystems.com</a:t>
            </a:r>
            <a:r>
              <a:rPr lang="en-US" sz="5500" b="1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  <a:defRPr/>
            </a:pPr>
            <a:endParaRPr lang="en-US" sz="5100" b="1" dirty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r>
              <a:rPr lang="en-US" sz="5100" b="1" dirty="0" smtClean="0">
                <a:latin typeface="Garamond"/>
                <a:cs typeface="Garamond"/>
              </a:rPr>
              <a:t>Chip Northrup</a:t>
            </a:r>
          </a:p>
          <a:p>
            <a:pPr marL="46037" indent="0">
              <a:buNone/>
              <a:defRPr/>
            </a:pPr>
            <a:endParaRPr lang="en-US" sz="5100" b="1" dirty="0" smtClean="0">
              <a:latin typeface="Garamond"/>
              <a:cs typeface="Garamond"/>
            </a:endParaRPr>
          </a:p>
          <a:p>
            <a:pPr marL="0" indent="-52070">
              <a:buNone/>
              <a:defRPr/>
            </a:pPr>
            <a:r>
              <a:rPr lang="en-US" sz="5500" b="1" dirty="0" smtClean="0">
                <a:latin typeface="Garamond"/>
                <a:cs typeface="Garamond"/>
              </a:rPr>
              <a:t>  </a:t>
            </a:r>
            <a:r>
              <a:rPr lang="en-US" sz="5500" b="1" dirty="0" err="1" smtClean="0">
                <a:latin typeface="Garamond"/>
                <a:cs typeface="Garamond"/>
              </a:rPr>
              <a:t>northrup@zonalsystems.com</a:t>
            </a:r>
            <a:endParaRPr lang="en-US" sz="5500" b="1" dirty="0" smtClean="0">
              <a:latin typeface="Garamond"/>
              <a:cs typeface="Garamond"/>
            </a:endParaRPr>
          </a:p>
          <a:p>
            <a:pPr marL="46037" indent="0">
              <a:buNone/>
              <a:defRPr/>
            </a:pP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7EC73C2E-0E20-6446-844E-8AA043FE55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457200"/>
            <a:ext cx="7543800" cy="121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800" b="1" cap="none" dirty="0" smtClean="0">
                <a:solidFill>
                  <a:srgbClr val="000000"/>
                </a:solidFill>
                <a:latin typeface="Garamond"/>
                <a:cs typeface="Garamond"/>
              </a:rPr>
              <a:t>Zonal Systems Contacts</a:t>
            </a:r>
            <a:endParaRPr lang="en-US" sz="4800" b="1" cap="none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8" y="0"/>
            <a:ext cx="6966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80">
        <p:fade/>
      </p:transition>
    </mc:Choice>
    <mc:Fallback xmlns="">
      <p:transition spd="med" advTm="16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650480" cy="12192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Owners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6800" y="1828800"/>
            <a:ext cx="7658100" cy="3751729"/>
          </a:xfrm>
          <a:effectLst/>
        </p:spPr>
        <p:txBody>
          <a:bodyPr>
            <a:normAutofit fontScale="25000" lnSpcReduction="20000"/>
          </a:bodyPr>
          <a:lstStyle/>
          <a:p>
            <a:pPr fontAlgn="auto"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 fontAlgn="auto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fontAlgn="auto">
              <a:defRPr/>
            </a:pPr>
            <a:endParaRPr lang="en-US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pPr fontAlgn="auto">
              <a:defRPr/>
            </a:pPr>
            <a:endParaRPr lang="en-US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fontAlgn="auto"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Robert </a:t>
            </a: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Pierce </a:t>
            </a: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Ph. D. SMU, Computer </a:t>
            </a:r>
            <a:r>
              <a:rPr lang="en-US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S</a:t>
            </a: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cience</a:t>
            </a: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fontAlgn="auto">
              <a:defRPr/>
            </a:pPr>
            <a:endParaRPr lang="en-US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fontAlgn="auto"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James “Chip” Northrup, BA SMU, MBA Wharton</a:t>
            </a:r>
          </a:p>
          <a:p>
            <a:pPr marL="68580" indent="0" fontAlgn="auto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B8C42A-4806-4FB0-97EF-C4312602AE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6910"/>
            <a:ext cx="2057400" cy="20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237">
        <p:fade/>
      </p:transition>
    </mc:Choice>
    <mc:Fallback xmlns="">
      <p:transition spd="med" advTm="2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650480" cy="12192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Why Zonal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6800" y="1828800"/>
            <a:ext cx="7658100" cy="3751729"/>
          </a:xfrm>
          <a:effectLst/>
        </p:spPr>
        <p:txBody>
          <a:bodyPr>
            <a:normAutofit fontScale="25000" lnSpcReduction="20000"/>
          </a:bodyPr>
          <a:lstStyle/>
          <a:p>
            <a:pPr fontAlgn="auto"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 fontAlgn="auto"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fontAlgn="auto">
              <a:defRPr/>
            </a:pPr>
            <a:endParaRPr lang="en-US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  <a:p>
            <a:pPr marL="0" indent="0" fontAlgn="auto">
              <a:buNone/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One app for any space for everyone</a:t>
            </a:r>
          </a:p>
          <a:p>
            <a:pPr marL="0" indent="0" fontAlgn="auto">
              <a:buNone/>
              <a:defRPr/>
            </a:pPr>
            <a:endParaRPr lang="en-US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marL="0" indent="0" fontAlgn="auto">
              <a:buNone/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Zone from the state line to the next step</a:t>
            </a:r>
          </a:p>
          <a:p>
            <a:pPr marL="0" indent="0" fontAlgn="auto">
              <a:buNone/>
              <a:defRPr/>
            </a:pP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marL="0" indent="0" fontAlgn="auto">
              <a:buNone/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Multiples functions in a zone</a:t>
            </a:r>
          </a:p>
          <a:p>
            <a:pPr marL="0" indent="0" fontAlgn="auto">
              <a:buNone/>
              <a:defRPr/>
            </a:pPr>
            <a:endParaRPr lang="en-US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  <a:p>
            <a:pPr marL="0" indent="0" fontAlgn="auto">
              <a:buNone/>
              <a:defRPr/>
            </a:pP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User opts into the zone – not tracked </a:t>
            </a:r>
          </a:p>
          <a:p>
            <a:pPr marL="68580" indent="0" fontAlgn="auto"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68580" indent="0" fontAlgn="auto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B8C42A-4806-4FB0-97EF-C4312602AE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6-02-03 at 8.36.4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6910"/>
            <a:ext cx="2057400" cy="20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237">
        <p:fade/>
      </p:transition>
    </mc:Choice>
    <mc:Fallback xmlns="">
      <p:transition spd="med" advTm="28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609600" y="1982571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Virtual interactive geo-enclosures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Created by anyone – accessible by everyone</a:t>
            </a: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Can overlap same area 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>
                <a:latin typeface="Garamond"/>
                <a:cs typeface="Garamond"/>
              </a:rPr>
              <a:t>D</a:t>
            </a:r>
            <a:r>
              <a:rPr lang="en-US" sz="2800" b="1" dirty="0" smtClean="0">
                <a:latin typeface="Garamond"/>
                <a:cs typeface="Garamond"/>
              </a:rPr>
              <a:t>isplayed on mobile device and computer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App controls </a:t>
            </a:r>
            <a:r>
              <a:rPr lang="en-US" sz="2800" b="1" smtClean="0">
                <a:latin typeface="Garamond"/>
                <a:cs typeface="Garamond"/>
              </a:rPr>
              <a:t>functionality in zone </a:t>
            </a:r>
            <a:endParaRPr lang="en-US" sz="2800" b="1" dirty="0" smtClean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7065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ramond" charset="0"/>
                <a:ea typeface="Garamond" charset="0"/>
                <a:cs typeface="Garamond" charset="0"/>
              </a:rPr>
              <a:t>What are Zones ? </a:t>
            </a:r>
            <a:endParaRPr lang="en-US" sz="40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6973"/>
            <a:ext cx="958427" cy="9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42A-4806-4FB0-97EF-C4312602AE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609600" y="1982571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Z</a:t>
            </a:r>
            <a:r>
              <a:rPr lang="en-US" sz="2800" b="1" dirty="0" smtClean="0">
                <a:latin typeface="Garamond"/>
                <a:cs typeface="Garamond"/>
              </a:rPr>
              <a:t>ones are created on a PC on an online map</a:t>
            </a: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Phone user gets the Zonal app  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Zone coordinates are downloaded to mobile device</a:t>
            </a:r>
          </a:p>
          <a:p>
            <a:endParaRPr lang="en-US" sz="2800" b="1" dirty="0" smtClean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Zone boundaries displayed on mobile device</a:t>
            </a:r>
          </a:p>
          <a:p>
            <a:endParaRPr lang="en-US" sz="2800" b="1" dirty="0">
              <a:latin typeface="Garamond"/>
              <a:cs typeface="Garamond"/>
            </a:endParaRPr>
          </a:p>
          <a:p>
            <a:r>
              <a:rPr lang="en-US" sz="2800" b="1" dirty="0" smtClean="0">
                <a:latin typeface="Garamond"/>
                <a:cs typeface="Garamond"/>
              </a:rPr>
              <a:t>User accesses any zone with one app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7065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aramond" charset="0"/>
                <a:ea typeface="Garamond" charset="0"/>
                <a:cs typeface="Garamond" charset="0"/>
              </a:rPr>
              <a:t>How do Zones Work ? </a:t>
            </a:r>
            <a:endParaRPr lang="en-US" sz="40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3" name="Picture 2" descr="Screen Shot 2016-09-30 at 10.06.1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505664"/>
            <a:ext cx="1117599" cy="10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6" y="1129646"/>
            <a:ext cx="7549153" cy="57696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528455" y="3499425"/>
            <a:ext cx="1586345" cy="1758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5105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Zone Around Mall</a:t>
            </a:r>
          </a:p>
          <a:p>
            <a:pPr algn="ctr"/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(in green)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3320" y="2467689"/>
            <a:ext cx="685800" cy="12311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Zonal Shopping</a:t>
            </a: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2217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Z</a:t>
            </a:r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one </a:t>
            </a:r>
            <a:r>
              <a:rPr lang="en-US" sz="3600" b="1" dirty="0">
                <a:latin typeface="Garamond" charset="0"/>
                <a:ea typeface="Garamond" charset="0"/>
                <a:cs typeface="Garamond" charset="0"/>
              </a:rPr>
              <a:t>C</a:t>
            </a:r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reated on a PC</a:t>
            </a:r>
          </a:p>
        </p:txBody>
      </p:sp>
    </p:spTree>
    <p:extLst>
      <p:ext uri="{BB962C8B-B14F-4D97-AF65-F5344CB8AC3E}">
        <p14:creationId xmlns:p14="http://schemas.microsoft.com/office/powerpoint/2010/main" val="6978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87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Zone Drawn and Marked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34000" cy="52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79A3-6CBD-48E2-94BC-47A774AD06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787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Zone May be Registered in Cloud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57" y="1066800"/>
            <a:ext cx="645479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627</Words>
  <Application>Microsoft Macintosh PowerPoint</Application>
  <PresentationFormat>On-screen Show (4:3)</PresentationFormat>
  <Paragraphs>202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Narrow</vt:lpstr>
      <vt:lpstr>Calibri</vt:lpstr>
      <vt:lpstr>Candara</vt:lpstr>
      <vt:lpstr>Corbel</vt:lpstr>
      <vt:lpstr>Garamond</vt:lpstr>
      <vt:lpstr>Georgia</vt:lpstr>
      <vt:lpstr>Times New Roman</vt:lpstr>
      <vt:lpstr>Wingdings</vt:lpstr>
      <vt:lpstr>Wingdings 3</vt:lpstr>
      <vt:lpstr>Arial</vt:lpstr>
      <vt:lpstr>Office Theme</vt:lpstr>
      <vt:lpstr>Zones anywhere for any purpose for everyone</vt:lpstr>
      <vt:lpstr>Confidentiality </vt:lpstr>
      <vt:lpstr>Owners</vt:lpstr>
      <vt:lpstr>Why Zonal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 Zone, Many Uses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Zonal Systems Supervision IP</vt:lpstr>
      <vt:lpstr>Zonal Systems Gaming IP</vt:lpstr>
      <vt:lpstr>Zonal Systems Retail IP</vt:lpstr>
      <vt:lpstr>Zonal Places App IP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Pierce</dc:creator>
  <cp:lastModifiedBy>Chip Northrup</cp:lastModifiedBy>
  <cp:revision>405</cp:revision>
  <dcterms:created xsi:type="dcterms:W3CDTF">2013-03-02T14:08:18Z</dcterms:created>
  <dcterms:modified xsi:type="dcterms:W3CDTF">2016-10-03T12:31:17Z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TC010690621033</vt:lpwstr>
  </property>
</Properties>
</file>